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 Hairline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Hairline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LatoHairline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Hairline-italic.fntdata"/><Relationship Id="rId16" Type="http://schemas.openxmlformats.org/officeDocument/2006/relationships/slide" Target="slides/slide12.xml"/><Relationship Id="rId38" Type="http://schemas.openxmlformats.org/officeDocument/2006/relationships/font" Target="fonts/LatoHairlin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0b35922b_1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0b35922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0b35922b_1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40b35922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40b35922b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40b35922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0b35922b_1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0b35922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4868614be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4868614b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0b35922b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0b35922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40b35922b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40b35922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0b35922b_2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0b35922b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0b35922b_2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0b35922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40b35922b_2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40b35922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0b35922b_2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0b35922b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4868614be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4868614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0b35922b_1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40b35922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40b35922b_1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40b35922b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4868614be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4868614b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999999"/>
                </a:solidFill>
              </a:defRPr>
            </a:lvl1pPr>
            <a:lvl2pPr lvl="1" rtl="0" algn="ctr">
              <a:buNone/>
              <a:defRPr>
                <a:solidFill>
                  <a:srgbClr val="999999"/>
                </a:solidFill>
              </a:defRPr>
            </a:lvl2pPr>
            <a:lvl3pPr lvl="2" rtl="0" algn="ctr">
              <a:buNone/>
              <a:defRPr>
                <a:solidFill>
                  <a:srgbClr val="999999"/>
                </a:solidFill>
              </a:defRPr>
            </a:lvl3pPr>
            <a:lvl4pPr lvl="3" rtl="0" algn="ctr">
              <a:buNone/>
              <a:defRPr>
                <a:solidFill>
                  <a:srgbClr val="999999"/>
                </a:solidFill>
              </a:defRPr>
            </a:lvl4pPr>
            <a:lvl5pPr lvl="4" rtl="0" algn="ctr">
              <a:buNone/>
              <a:defRPr>
                <a:solidFill>
                  <a:srgbClr val="999999"/>
                </a:solidFill>
              </a:defRPr>
            </a:lvl5pPr>
            <a:lvl6pPr lvl="5" rtl="0" algn="ctr">
              <a:buNone/>
              <a:defRPr>
                <a:solidFill>
                  <a:srgbClr val="999999"/>
                </a:solidFill>
              </a:defRPr>
            </a:lvl6pPr>
            <a:lvl7pPr lvl="6" rtl="0" algn="ctr">
              <a:buNone/>
              <a:defRPr>
                <a:solidFill>
                  <a:srgbClr val="999999"/>
                </a:solidFill>
              </a:defRPr>
            </a:lvl7pPr>
            <a:lvl8pPr lvl="7" rtl="0" algn="ctr">
              <a:buNone/>
              <a:defRPr>
                <a:solidFill>
                  <a:srgbClr val="999999"/>
                </a:solidFill>
              </a:defRPr>
            </a:lvl8pPr>
            <a:lvl9pPr lvl="8" rtl="0" algn="ctr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725" y="1626425"/>
            <a:ext cx="1129000" cy="11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3767700" y="1766600"/>
            <a:ext cx="5376300" cy="10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roomWeather</a:t>
            </a:r>
            <a:endParaRPr b="1" i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032300" y="2698825"/>
            <a:ext cx="2111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Gambari Gianluca</a:t>
            </a:r>
            <a:endParaRPr b="1" i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Lucchini Gianmaria</a:t>
            </a:r>
            <a:endParaRPr b="1" i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3325"/>
            <a:ext cx="1717425" cy="6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>
            <p:ph idx="4294967295" type="ctrTitle"/>
          </p:nvPr>
        </p:nvSpPr>
        <p:spPr>
          <a:xfrm>
            <a:off x="1275150" y="1627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 - Side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>
            <p:ph idx="4294967295" type="subTitle"/>
          </p:nvPr>
        </p:nvSpPr>
        <p:spPr>
          <a:xfrm>
            <a:off x="1275150" y="2970756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d3</a:t>
            </a:r>
            <a:r>
              <a:rPr b="1" lang="en" sz="1400">
                <a:solidFill>
                  <a:srgbClr val="FFFFFF"/>
                </a:solidFill>
              </a:rPr>
              <a:t>.js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Javascript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Bootstrap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b="1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457200" y="2244400"/>
            <a:ext cx="44760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Javascript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Bootstrap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D3.js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D3.js (or just D3 for Data-Driven Documents) is a 	JavaScript library for producing dynamic, interactive data visualizations in web browsers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25" y="2244400"/>
            <a:ext cx="1675026" cy="14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550" y="-61325"/>
            <a:ext cx="3610975" cy="1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975" y="3963613"/>
            <a:ext cx="1568424" cy="1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164" name="Google Shape;164;p24"/>
          <p:cNvSpPr txBox="1"/>
          <p:nvPr>
            <p:ph idx="4294967295" type="ctrTitle"/>
          </p:nvPr>
        </p:nvSpPr>
        <p:spPr>
          <a:xfrm>
            <a:off x="1275150" y="1627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App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>
            <p:ph idx="4294967295" type="subTitle"/>
          </p:nvPr>
        </p:nvSpPr>
        <p:spPr>
          <a:xfrm>
            <a:off x="1275150" y="2970756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lt1"/>
                </a:solidFill>
              </a:rPr>
              <a:t>React Native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ART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Mobile App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>
                <a:solidFill>
                  <a:schemeClr val="dk2"/>
                </a:solidFill>
              </a:rPr>
              <a:t>React Native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React Native is a JavaScript framework for writing real, natively rendering mobile applications for iOS and Android.</a:t>
            </a:r>
            <a:endParaRPr sz="12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>
                <a:solidFill>
                  <a:schemeClr val="dk2"/>
                </a:solidFill>
              </a:rPr>
              <a:t>ART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ART a built in library for simple vector drawing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25" y="240875"/>
            <a:ext cx="4711750" cy="7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3329675" y="3978125"/>
            <a:ext cx="1498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9D49A"/>
                </a:solidFill>
                <a:latin typeface="Montserrat"/>
                <a:ea typeface="Montserrat"/>
                <a:cs typeface="Montserrat"/>
                <a:sym typeface="Montserrat"/>
              </a:rPr>
              <a:t>ART</a:t>
            </a:r>
            <a:endParaRPr sz="4800">
              <a:solidFill>
                <a:srgbClr val="49D4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180" name="Google Shape;180;p26"/>
          <p:cNvSpPr txBox="1"/>
          <p:nvPr>
            <p:ph idx="4294967295" type="ctrTitle"/>
          </p:nvPr>
        </p:nvSpPr>
        <p:spPr>
          <a:xfrm>
            <a:off x="1275150" y="1627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6"/>
          <p:cNvSpPr txBox="1"/>
          <p:nvPr>
            <p:ph idx="4294967295" type="subTitle"/>
          </p:nvPr>
        </p:nvSpPr>
        <p:spPr>
          <a:xfrm>
            <a:off x="1275150" y="2970756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SenseHat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DHT11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096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SenseHat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The Sense HAT is an add-on board for the Raspberry Pi. The board allows you to make measurements of temperature, humidity, pressure, and orientation, and to output information using its built-in LED matrix.</a:t>
            </a:r>
            <a:endParaRPr sz="12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DHT11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The DHT11 is a basic, ultra low-cost digital temperature and humidity sensor. It uses a capacitive humidity sensor and a thermistor to measure the surrounding air, and spits out a digital signal on the data pin.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0" r="58190" t="0"/>
          <a:stretch/>
        </p:blipFill>
        <p:spPr>
          <a:xfrm>
            <a:off x="-2" y="3794750"/>
            <a:ext cx="998925" cy="13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0" r="0" t="6015"/>
          <a:stretch/>
        </p:blipFill>
        <p:spPr>
          <a:xfrm>
            <a:off x="0" y="0"/>
            <a:ext cx="1728026" cy="16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609600" y="15013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471A"/>
                </a:solidFill>
                <a:latin typeface="Lato"/>
                <a:ea typeface="Lato"/>
                <a:cs typeface="Lato"/>
                <a:sym typeface="Lato"/>
              </a:rPr>
              <a:t>Raspberry Pi</a:t>
            </a:r>
            <a:endParaRPr b="1" i="1">
              <a:solidFill>
                <a:srgbClr val="FF47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5">
            <a:alphaModFix/>
          </a:blip>
          <a:srcRect b="16058" l="0" r="0" t="0"/>
          <a:stretch/>
        </p:blipFill>
        <p:spPr>
          <a:xfrm>
            <a:off x="4436275" y="-124212"/>
            <a:ext cx="2510175" cy="21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42236" r="0" t="0"/>
          <a:stretch/>
        </p:blipFill>
        <p:spPr>
          <a:xfrm>
            <a:off x="1086550" y="3759700"/>
            <a:ext cx="1901900" cy="18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ctrTitle"/>
          </p:nvPr>
        </p:nvSpPr>
        <p:spPr>
          <a:xfrm>
            <a:off x="685800" y="2607800"/>
            <a:ext cx="3914700" cy="21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8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516325" y="1071107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>
            <p:ph idx="4294967295" type="body"/>
          </p:nvPr>
        </p:nvSpPr>
        <p:spPr>
          <a:xfrm>
            <a:off x="6239750" y="444300"/>
            <a:ext cx="2738700" cy="4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r>
              <a:rPr b="1" i="1"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</a:t>
            </a:r>
            <a:endParaRPr b="1" i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0" l="0" r="0" t="10047"/>
          <a:stretch/>
        </p:blipFill>
        <p:spPr>
          <a:xfrm>
            <a:off x="677650" y="1235475"/>
            <a:ext cx="3532500" cy="22557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402400" y="1071119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4822075" y="1071132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10047"/>
          <a:stretch/>
        </p:blipFill>
        <p:spPr>
          <a:xfrm>
            <a:off x="4983400" y="1235475"/>
            <a:ext cx="3532500" cy="22557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 b="0" l="0" r="0" t="10394"/>
          <a:stretch/>
        </p:blipFill>
        <p:spPr>
          <a:xfrm>
            <a:off x="563725" y="1235475"/>
            <a:ext cx="3532500" cy="22557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ctrTitle"/>
          </p:nvPr>
        </p:nvSpPr>
        <p:spPr>
          <a:xfrm>
            <a:off x="685800" y="2607800"/>
            <a:ext cx="3914700" cy="21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App</a:t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1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75" y="1622425"/>
            <a:ext cx="1129000" cy="10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ctrTitle"/>
          </p:nvPr>
        </p:nvSpPr>
        <p:spPr>
          <a:xfrm>
            <a:off x="3767700" y="1766600"/>
            <a:ext cx="5376300" cy="10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roomWeather</a:t>
            </a:r>
            <a:endParaRPr b="1" i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032300" y="2698825"/>
            <a:ext cx="2111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Gambari Gianluca</a:t>
            </a:r>
            <a:endParaRPr b="1" i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Lucchini Gianmaria</a:t>
            </a:r>
            <a:endParaRPr b="1" i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3325"/>
            <a:ext cx="1717425" cy="6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2"/>
          <p:cNvSpPr txBox="1"/>
          <p:nvPr>
            <p:ph idx="4294967295" type="body"/>
          </p:nvPr>
        </p:nvSpPr>
        <p:spPr>
          <a:xfrm>
            <a:off x="6239750" y="444300"/>
            <a:ext cx="2738700" cy="4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view</a:t>
            </a:r>
            <a:endParaRPr b="1" i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1061183" y="6108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38" y="1165800"/>
            <a:ext cx="1589701" cy="281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234696" y="6108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2339483" y="6108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437" y="1165800"/>
            <a:ext cx="1589700" cy="2811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3"/>
          <p:cNvSpPr/>
          <p:nvPr/>
        </p:nvSpPr>
        <p:spPr>
          <a:xfrm>
            <a:off x="4444271" y="6108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50" y="1165800"/>
            <a:ext cx="1589701" cy="281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225" y="1165800"/>
            <a:ext cx="1589701" cy="28119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685800" y="2607800"/>
            <a:ext cx="3914700" cy="21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Future improvements</a:t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4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Possible improvements</a:t>
            </a:r>
            <a:endParaRPr b="1"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457200" y="2244400"/>
            <a:ext cx="44760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Login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Favorite rooms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"/>
              <a:buChar char="×"/>
            </a:pPr>
            <a:r>
              <a:rPr b="1" lang="en" sz="1800">
                <a:solidFill>
                  <a:schemeClr val="dk2"/>
                </a:solidFill>
              </a:rPr>
              <a:t>Analytics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ESP8266 hardware instead of Raspberry Pi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DHT22 sensor instead of DHT11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4294967295" type="ctrTitle"/>
          </p:nvPr>
        </p:nvSpPr>
        <p:spPr>
          <a:xfrm>
            <a:off x="1752975" y="1811950"/>
            <a:ext cx="563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i="1" sz="7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Our goals:</a:t>
            </a:r>
            <a:endParaRPr b="1" i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166950" y="1577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REAL - TIME VALUES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Measure temperature and humidity for each available room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</a:rPr>
              <a:t>VIEW STATS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Display live values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</a:rPr>
              <a:t>HISTORY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Show the daily stats given a specific day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72354" y="3608244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7195" y="1835918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64386" y="2700814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14115" r="10321" t="0"/>
          <a:stretch/>
        </p:blipFill>
        <p:spPr>
          <a:xfrm>
            <a:off x="4058675" y="1718215"/>
            <a:ext cx="1781175" cy="23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75" y="4069175"/>
            <a:ext cx="855276" cy="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88" y="4069175"/>
            <a:ext cx="855276" cy="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75" y="4069175"/>
            <a:ext cx="855276" cy="85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>
            <a:stCxn id="89" idx="0"/>
            <a:endCxn id="92" idx="2"/>
          </p:cNvCxnSpPr>
          <p:nvPr/>
        </p:nvCxnSpPr>
        <p:spPr>
          <a:xfrm rot="10800000">
            <a:off x="3337726" y="3155075"/>
            <a:ext cx="0" cy="9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0" y="1254450"/>
            <a:ext cx="855276" cy="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23395" l="0" r="0" t="0"/>
          <a:stretch/>
        </p:blipFill>
        <p:spPr>
          <a:xfrm>
            <a:off x="5076819" y="148338"/>
            <a:ext cx="1695455" cy="14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5127" y="571763"/>
            <a:ext cx="738850" cy="5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7">
            <a:alphaModFix/>
          </a:blip>
          <a:srcRect b="0" l="0" r="57288" t="0"/>
          <a:stretch/>
        </p:blipFill>
        <p:spPr>
          <a:xfrm>
            <a:off x="4232225" y="474600"/>
            <a:ext cx="679550" cy="10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8351" y="1796250"/>
            <a:ext cx="1358750" cy="135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>
            <a:endCxn id="92" idx="0"/>
          </p:cNvCxnSpPr>
          <p:nvPr/>
        </p:nvCxnSpPr>
        <p:spPr>
          <a:xfrm flipH="1">
            <a:off x="3337726" y="1533450"/>
            <a:ext cx="1218600" cy="26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 flipH="1">
            <a:off x="3539975" y="1568450"/>
            <a:ext cx="2400900" cy="3243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1375700" y="1699900"/>
            <a:ext cx="1314300" cy="43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>
            <a:endCxn id="92" idx="1"/>
          </p:cNvCxnSpPr>
          <p:nvPr/>
        </p:nvCxnSpPr>
        <p:spPr>
          <a:xfrm rot="-5400000">
            <a:off x="1103751" y="2511025"/>
            <a:ext cx="1590000" cy="151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>
            <a:stCxn id="92" idx="3"/>
          </p:cNvCxnSpPr>
          <p:nvPr/>
        </p:nvCxnSpPr>
        <p:spPr>
          <a:xfrm>
            <a:off x="4017101" y="2475625"/>
            <a:ext cx="1337100" cy="157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>
            <p:ph type="title"/>
          </p:nvPr>
        </p:nvSpPr>
        <p:spPr>
          <a:xfrm>
            <a:off x="319100" y="1281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b="1" i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 b="1" i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b="1" i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4294967295" type="ctrTitle"/>
          </p:nvPr>
        </p:nvSpPr>
        <p:spPr>
          <a:xfrm>
            <a:off x="1275150" y="1627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Server-Side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>
            <p:ph idx="4294967295" type="subTitle"/>
          </p:nvPr>
        </p:nvSpPr>
        <p:spPr>
          <a:xfrm>
            <a:off x="1275150" y="2970756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Node.js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Express.js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Socket.IO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457200" y="12613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Back-end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57200" y="206845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×"/>
            </a:pPr>
            <a:r>
              <a:rPr b="1" lang="en">
                <a:solidFill>
                  <a:schemeClr val="dk2"/>
                </a:solidFill>
              </a:rPr>
              <a:t>Node.js</a:t>
            </a:r>
            <a:endParaRPr b="1"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Node.js is an open-source, cross-platform JavaScript run-time environment that executes JavaScript code outside of a browser.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×"/>
            </a:pPr>
            <a:r>
              <a:rPr b="1" lang="en">
                <a:solidFill>
                  <a:schemeClr val="dk2"/>
                </a:solidFill>
              </a:rPr>
              <a:t>Express.js</a:t>
            </a:r>
            <a:endParaRPr b="1"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Express is a minimal and flexible Node.js web application framework that provides a robust set of features for web and mobile applications.</a:t>
            </a:r>
            <a:endParaRPr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×"/>
            </a:pPr>
            <a:r>
              <a:rPr b="1" lang="en">
                <a:solidFill>
                  <a:schemeClr val="dk2"/>
                </a:solidFill>
              </a:rPr>
              <a:t>Socket.IO</a:t>
            </a:r>
            <a:endParaRPr b="1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Socket.IO enables real-time, bidirectional and event-based communication.It works on every platform, browser or device, focusing equally on reliability and speed.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725" y="99825"/>
            <a:ext cx="2870700" cy="175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613" y="4268252"/>
            <a:ext cx="2007325" cy="1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0250"/>
            <a:ext cx="1857626" cy="6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4294967295" type="ctrTitle"/>
          </p:nvPr>
        </p:nvSpPr>
        <p:spPr>
          <a:xfrm>
            <a:off x="1275150" y="1627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/>
          <p:nvPr>
            <p:ph idx="4294967295" type="subTitle"/>
          </p:nvPr>
        </p:nvSpPr>
        <p:spPr>
          <a:xfrm>
            <a:off x="1275150" y="2970756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Mongo DB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Mongoose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i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Mongo DB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MongoDB is an open-source document database that provides high performance, high availability, and automatic scaling.</a:t>
            </a:r>
            <a:endParaRPr sz="12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b="1" lang="en" sz="1800">
                <a:solidFill>
                  <a:schemeClr val="dk2"/>
                </a:solidFill>
              </a:rPr>
              <a:t>Mogoose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Mongoose provides a straight-forward, schema-based solution to model your application data.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75" y="3249425"/>
            <a:ext cx="3259600" cy="2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876" y="55844"/>
            <a:ext cx="4620400" cy="1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